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8" r:id="rId1"/>
    <p:sldMasterId id="2147483759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 type="screen16x9"/>
  <p:notesSz cx="6858000" cy="9144000"/>
  <p:embeddedFontLst>
    <p:embeddedFont>
      <p:font typeface="Amatic SC" panose="020B0604020202020204" charset="-79"/>
      <p:regular r:id="rId84"/>
      <p:bold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Georgia" panose="02040502050405020303" pitchFamily="18" charset="0"/>
      <p:regular r:id="rId90"/>
      <p:bold r:id="rId91"/>
      <p:italic r:id="rId92"/>
      <p:boldItalic r:id="rId93"/>
    </p:embeddedFont>
    <p:embeddedFont>
      <p:font typeface="Inconsolata" panose="020B0604020202020204" charset="0"/>
      <p:regular r:id="rId94"/>
      <p:bold r:id="rId95"/>
    </p:embeddedFont>
    <p:embeddedFont>
      <p:font typeface="Roboto" panose="020B0604020202020204" charset="0"/>
      <p:regular r:id="rId96"/>
      <p:bold r:id="rId97"/>
      <p:italic r:id="rId98"/>
      <p:boldItalic r:id="rId99"/>
    </p:embeddedFont>
    <p:embeddedFont>
      <p:font typeface="Roboto Light" panose="020B0604020202020204" charset="0"/>
      <p:regular r:id="rId100"/>
      <p:bold r:id="rId101"/>
      <p:italic r:id="rId102"/>
      <p:boldItalic r:id="rId103"/>
    </p:embeddedFont>
    <p:embeddedFont>
      <p:font typeface="Roboto Medium" panose="020B0604020202020204" charset="0"/>
      <p:regular r:id="rId104"/>
      <p:bold r:id="rId105"/>
      <p:italic r:id="rId106"/>
      <p:boldItalic r:id="rId107"/>
    </p:embeddedFont>
    <p:embeddedFont>
      <p:font typeface="Roboto Thin" panose="020B060402020202020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AB7CC3-C031-464F-8E4B-D295C103B35D}">
  <a:tblStyle styleId="{80AB7CC3-C031-464F-8E4B-D295C103B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883" autoAdjust="0"/>
  </p:normalViewPr>
  <p:slideViewPr>
    <p:cSldViewPr snapToGrid="0">
      <p:cViewPr varScale="1">
        <p:scale>
          <a:sx n="200" d="100"/>
          <a:sy n="200" d="100"/>
        </p:scale>
        <p:origin x="190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2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font" Target="fonts/font27.fntdata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3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g33b8fdeee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g56523f7e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Explain what a CSS selector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an element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 class selector?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Why would we use an id selector?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shutterstock_1191758596</a:t>
            </a:r>
            <a:endParaRPr dirty="0"/>
          </a:p>
        </p:txBody>
      </p:sp>
      <p:sp>
        <p:nvSpPr>
          <p:cNvPr id="2149" name="Google Shape;2149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 before we move on to relative file paths?</a:t>
            </a:r>
            <a:endParaRPr dirty="0"/>
          </a:p>
        </p:txBody>
      </p:sp>
      <p:sp>
        <p:nvSpPr>
          <p:cNvPr id="2201" name="Google Shape;2201;g4068bb386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asking people to pull on GitLab to see the latest materials</a:t>
            </a:r>
            <a:endParaRPr dirty="0"/>
          </a:p>
        </p:txBody>
      </p:sp>
      <p:sp>
        <p:nvSpPr>
          <p:cNvPr id="2050" name="Google Shape;2050;g4068bb386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g4068bb386d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g4068bb386d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4068bb386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g4068bb386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g4068bb38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Originally 10</a:t>
            </a:r>
            <a:endParaRPr dirty="0"/>
          </a:p>
        </p:txBody>
      </p:sp>
      <p:sp>
        <p:nvSpPr>
          <p:cNvPr id="2279" name="Google Shape;2279;g4068bb386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4ba1b5acf7_0_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g4ba1b5acf7_0_4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g4068bb386d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4068bb386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g4068bb386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g4068bb386d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g4068bb386d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4068bb386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4068bb386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g4068bb386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g4068bb386d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472" name="Google Shape;2472;g4068bb386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g4068bb386d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g4068bb386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12" name="Google Shape;2512;g4068bb386d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g4068bb386d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g4068bb386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g4068bb386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Ask: </a:t>
            </a:r>
            <a:r>
              <a:rPr lang="en-US" b="0" dirty="0"/>
              <a:t>Who can tell me what CSS is? What does it do?</a:t>
            </a:r>
            <a:endParaRPr b="1" dirty="0"/>
          </a:p>
        </p:txBody>
      </p:sp>
      <p:sp>
        <p:nvSpPr>
          <p:cNvPr id="2109" name="Google Shape;21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0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0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0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10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0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Google Shape;1910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Google Shape;1970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0" name="Google Shape;2000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/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6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6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6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6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7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7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7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8" name="Google Shape;1178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7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7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Google Shape;127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8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8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8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8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8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8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8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8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8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8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8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8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8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8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8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8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8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8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8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8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8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8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8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8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9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9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5" name="Google Shape;1665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9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9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9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9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Google Shape;1731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27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>
            <p:extLst>
              <p:ext uri="{D42A27DB-BD31-4B8C-83A1-F6EECF244321}">
                <p14:modId xmlns:p14="http://schemas.microsoft.com/office/powerpoint/2010/main" val="320861794"/>
              </p:ext>
            </p:extLst>
          </p:nvPr>
        </p:nvGraphicFramePr>
        <p:xfrm>
          <a:off x="456188" y="887325"/>
          <a:ext cx="8344425" cy="38403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/>
                        <a:t>Applies to all &lt;p&gt; elements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Class selector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ID selector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Pound</a:t>
                      </a:r>
                      <a:r>
                        <a:rPr lang="en" dirty="0"/>
                        <a:t> (#) + variable name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(#myDiv, #phoneNumber)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/>
                        <a:t>Applies </a:t>
                      </a:r>
                      <a:r>
                        <a:rPr lang="en-US" b="1" dirty="0"/>
                        <a:t>the </a:t>
                      </a:r>
                      <a:r>
                        <a:rPr lang="en" b="1" dirty="0"/>
                        <a:t>element with id=</a:t>
                      </a:r>
                      <a:r>
                        <a:rPr lang="en" sz="1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b="1" dirty="0"/>
                        <a:t>idItem"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132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34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223" name="Google Shape;2223;p134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34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34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34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136"/>
          <p:cNvGrpSpPr/>
          <p:nvPr/>
        </p:nvGrpSpPr>
        <p:grpSpPr>
          <a:xfrm>
            <a:off x="457200" y="258457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44" name="Google Shape;224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1-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RelativePaths-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>
            <a:spLocks noGrp="1"/>
          </p:cNvSpPr>
          <p:nvPr>
            <p:ph type="body" idx="2"/>
          </p:nvPr>
        </p:nvSpPr>
        <p:spPr>
          <a:xfrm>
            <a:off x="175" y="431091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258458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Open your directory in VS Code 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</a:rPr>
              <a:t>&gt; code .</a:t>
            </a:r>
            <a:endParaRPr sz="1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251" name="Google Shape;2251;p136"/>
          <p:cNvGrpSpPr/>
          <p:nvPr/>
        </p:nvGrpSpPr>
        <p:grpSpPr>
          <a:xfrm>
            <a:off x="457200" y="343448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36"/>
          <p:cNvSpPr/>
          <p:nvPr/>
        </p:nvSpPr>
        <p:spPr>
          <a:xfrm>
            <a:off x="1352550" y="343689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Edit the HTML files in all of the RelativePaths folders. Write relative paths that link the HTML documents with CSS stylesheets.</a:t>
            </a:r>
          </a:p>
        </p:txBody>
      </p:sp>
      <p:grpSp>
        <p:nvGrpSpPr>
          <p:cNvPr id="15" name="Google Shape;2248;p136">
            <a:extLst>
              <a:ext uri="{FF2B5EF4-FFF2-40B4-BE49-F238E27FC236}">
                <a16:creationId xmlns:a16="http://schemas.microsoft.com/office/drawing/2014/main" id="{B7BBFCF8-236C-411F-B9A5-7FD30FD2B16F}"/>
              </a:ext>
            </a:extLst>
          </p:cNvPr>
          <p:cNvGrpSpPr/>
          <p:nvPr/>
        </p:nvGrpSpPr>
        <p:grpSpPr>
          <a:xfrm>
            <a:off x="457200" y="1729104"/>
            <a:ext cx="776889" cy="621300"/>
            <a:chOff x="457200" y="1378813"/>
            <a:chExt cx="776889" cy="621300"/>
          </a:xfrm>
        </p:grpSpPr>
        <p:sp>
          <p:nvSpPr>
            <p:cNvPr id="16" name="Google Shape;2249;p136">
              <a:extLst>
                <a:ext uri="{FF2B5EF4-FFF2-40B4-BE49-F238E27FC236}">
                  <a16:creationId xmlns:a16="http://schemas.microsoft.com/office/drawing/2014/main" id="{AAD19596-E72C-4501-8E11-768E45CD221C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" name="Google Shape;2250;p136">
              <a:extLst>
                <a:ext uri="{FF2B5EF4-FFF2-40B4-BE49-F238E27FC236}">
                  <a16:creationId xmlns:a16="http://schemas.microsoft.com/office/drawing/2014/main" id="{F7F44EC8-5ACC-41D2-B754-18A7A900019C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247;p136">
            <a:extLst>
              <a:ext uri="{FF2B5EF4-FFF2-40B4-BE49-F238E27FC236}">
                <a16:creationId xmlns:a16="http://schemas.microsoft.com/office/drawing/2014/main" id="{F3BB187F-B821-4C79-8D63-5F2CDEE54E59}"/>
              </a:ext>
            </a:extLst>
          </p:cNvPr>
          <p:cNvSpPr/>
          <p:nvPr/>
        </p:nvSpPr>
        <p:spPr>
          <a:xfrm>
            <a:off x="1340250" y="17132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54;p136">
            <a:extLst>
              <a:ext uri="{FF2B5EF4-FFF2-40B4-BE49-F238E27FC236}">
                <a16:creationId xmlns:a16="http://schemas.microsoft.com/office/drawing/2014/main" id="{F16F78D8-DF45-4932-939F-86415EAB6816}"/>
              </a:ext>
            </a:extLst>
          </p:cNvPr>
          <p:cNvSpPr txBox="1">
            <a:spLocks/>
          </p:cNvSpPr>
          <p:nvPr/>
        </p:nvSpPr>
        <p:spPr>
          <a:xfrm>
            <a:off x="-12300" y="1732474"/>
            <a:ext cx="915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Navigate to your </a:t>
            </a:r>
            <a:r>
              <a:rPr lang="en-US" i="1" dirty="0"/>
              <a:t>cloned </a:t>
            </a:r>
            <a:r>
              <a:rPr lang="en-US" dirty="0"/>
              <a:t>GitLab directory and run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&gt; git pull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Each box has customizable space properties:</a:t>
            </a:r>
            <a:r>
              <a:rPr lang="en" dirty="0"/>
              <a:t> margin, border, and padding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Example</a:t>
            </a:r>
            <a:r>
              <a:rPr lang="en" b="1" dirty="0"/>
              <a:t> spacing value: </a:t>
            </a:r>
            <a:r>
              <a:rPr lang="en" dirty="0"/>
              <a:t>20px 10px 10px 20px (top, right, bottom, left)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8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274" name="Google Shape;2274;p138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275" name="Google Shape;2275;p138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276" name="Google Shape;2276;p138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</a:t>
            </a:r>
            <a:r>
              <a:rPr lang="en" dirty="0">
                <a:solidFill>
                  <a:schemeClr val="dk1"/>
                </a:solidFill>
              </a:rPr>
              <a:t> 5 Minutes</a:t>
            </a:r>
            <a:endParaRPr dirty="0"/>
          </a:p>
        </p:txBody>
      </p:sp>
      <p:pic>
        <p:nvPicPr>
          <p:cNvPr id="2283" name="Google Shape;2283;p139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7267067" cy="376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4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Suggested Time: 5</a:t>
            </a:r>
            <a:r>
              <a:rPr lang="en" dirty="0">
                <a:solidFill>
                  <a:schemeClr val="dk1"/>
                </a:solidFill>
              </a:rPr>
              <a:t> Minutes</a:t>
            </a:r>
            <a:endParaRPr dirty="0"/>
          </a:p>
        </p:txBody>
      </p:sp>
      <p:sp>
        <p:nvSpPr>
          <p:cNvPr id="2298" name="Google Shape;2298;p14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1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05" name="Google Shape;2305;p141"/>
          <p:cNvSpPr txBox="1">
            <a:spLocks noGrp="1"/>
          </p:cNvSpPr>
          <p:nvPr>
            <p:ph type="body" idx="3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06" name="Google Shape;2306;p141"/>
          <p:cNvSpPr txBox="1">
            <a:spLocks noGrp="1"/>
          </p:cNvSpPr>
          <p:nvPr>
            <p:ph type="body" idx="4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</a:rPr>
              <a:t>10</a:t>
            </a:r>
            <a:endParaRPr sz="14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22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25</a:t>
            </a:r>
            <a:endParaRPr sz="1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>
            <a:spLocks noGrp="1"/>
          </p:cNvSpPr>
          <p:nvPr>
            <p:ph type="body" idx="5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22</a:t>
            </a:r>
            <a:endParaRPr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>
            <a:spLocks noGrp="1"/>
          </p:cNvSpPr>
          <p:nvPr>
            <p:ph type="body" idx="6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>
            <a:spLocks noGrp="1"/>
          </p:cNvSpPr>
          <p:nvPr>
            <p:ph type="body" idx="7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50</a:t>
            </a:r>
            <a:r>
              <a:rPr lang="en" b="1" dirty="0"/>
              <a:t>   22   20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>
            <a:spLocks noGrp="1"/>
          </p:cNvSpPr>
          <p:nvPr>
            <p:ph type="body" idx="8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10   22     </a:t>
            </a:r>
            <a:r>
              <a:rPr lang="en" b="1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2" name="Google Shape;2072;p115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Really work hard on this assignment! This assignment introduces you to fundamental concepts that we’ll build upon during the rest of the course.</a:t>
            </a:r>
            <a:endParaRPr dirty="0"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15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Review in-class material, especially activities.</a:t>
            </a:r>
            <a:endParaRPr sz="1400" dirty="0"/>
          </a:p>
        </p:txBody>
      </p:sp>
      <p:sp>
        <p:nvSpPr>
          <p:cNvPr id="2077" name="Google Shape;2077;p115"/>
          <p:cNvSpPr txBox="1">
            <a:spLocks noGrp="1"/>
          </p:cNvSpPr>
          <p:nvPr>
            <p:ph type="subTitle" idx="3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Work with your peers! It’s much better than screaming at your computer alone.</a:t>
            </a:r>
            <a:endParaRPr sz="1400" dirty="0"/>
          </a:p>
        </p:txBody>
      </p:sp>
      <p:sp>
        <p:nvSpPr>
          <p:cNvPr id="2078" name="Google Shape;2078;p115"/>
          <p:cNvSpPr txBox="1">
            <a:spLocks noGrp="1"/>
          </p:cNvSpPr>
          <p:nvPr>
            <p:ph type="subTitle" idx="4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Ask questions on Slack! Your peers, TAs, and instructors are all here to help.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/>
              <a:t>Warning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45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5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46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6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Block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In-line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7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contrast block elements with </a:t>
            </a:r>
            <a:r>
              <a:rPr lang="en" b="1" dirty="0"/>
              <a:t>in-line elements</a:t>
            </a:r>
            <a:r>
              <a:rPr lang="en" dirty="0"/>
              <a:t>.</a:t>
            </a:r>
            <a:endParaRPr dirty="0"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47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By using </a:t>
            </a:r>
            <a:r>
              <a:rPr lang="en" sz="1800" b="1" dirty="0"/>
              <a:t>float CSS properties</a:t>
            </a:r>
            <a:r>
              <a:rPr lang="en" sz="1800" dirty="0"/>
              <a:t>, we can command our website to display multiple HTML elements adjacently. </a:t>
            </a:r>
            <a:endParaRPr sz="1800" dirty="0"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transform these block elements into in-line elements, we use a CSS property called </a:t>
            </a:r>
            <a:r>
              <a:rPr lang="en" b="1" dirty="0"/>
              <a:t>float</a:t>
            </a:r>
            <a:r>
              <a:rPr lang="en" dirty="0"/>
              <a:t>. Floats </a:t>
            </a:r>
            <a:r>
              <a:rPr lang="en-US" dirty="0"/>
              <a:t>can be useful </a:t>
            </a:r>
            <a:r>
              <a:rPr lang="en" dirty="0"/>
              <a:t>when building web layouts.</a:t>
            </a:r>
            <a:endParaRPr dirty="0"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{80AB7CC3-C031-464F-8E4B-D295C103B35D}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52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454" name="Google Shape;2454;p153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475" name="Google Shape;2475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251420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58"/>
          <p:cNvSpPr txBox="1">
            <a:spLocks noGrp="1"/>
          </p:cNvSpPr>
          <p:nvPr>
            <p:ph type="subTitle" idx="1"/>
          </p:nvPr>
        </p:nvSpPr>
        <p:spPr>
          <a:xfrm>
            <a:off x="12225" y="253338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336651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58"/>
          <p:cNvSpPr txBox="1">
            <a:spLocks noGrp="1"/>
          </p:cNvSpPr>
          <p:nvPr>
            <p:ph type="subTitle" idx="2"/>
          </p:nvPr>
        </p:nvSpPr>
        <p:spPr>
          <a:xfrm>
            <a:off x="-12225" y="336893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3819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36247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9" name="Google Shape;2499;p159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0" name="Google Shape;2540;p165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p166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6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3" name="Google Shape;2553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67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0" name="Google Shape;2560;p167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568" name="Google Shape;256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74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Google Shape;2621;p17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622" name="Google Shape;2622;p17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77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177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8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78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694" name="Google Shape;269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85"/>
          <p:cNvSpPr txBox="1">
            <a:spLocks noGrp="1"/>
          </p:cNvSpPr>
          <p:nvPr>
            <p:ph type="subTitle" idx="2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85"/>
          <p:cNvSpPr txBox="1">
            <a:spLocks noGrp="1"/>
          </p:cNvSpPr>
          <p:nvPr>
            <p:ph type="subTitle" idx="3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>
            <a:spLocks noGrp="1"/>
          </p:cNvSpPr>
          <p:nvPr>
            <p:ph type="subTitle" idx="5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6" name="Google Shape;2746;p19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19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Critical Question: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2527</Words>
  <Application>Microsoft Office PowerPoint</Application>
  <PresentationFormat>On-screen Show (16:9)</PresentationFormat>
  <Paragraphs>392</Paragraphs>
  <Slides>80</Slides>
  <Notes>80</Notes>
  <HiddenSlides>16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Georgia</vt:lpstr>
      <vt:lpstr>Calibri</vt:lpstr>
      <vt:lpstr>Times New Roman</vt:lpstr>
      <vt:lpstr>Courier New</vt:lpstr>
      <vt:lpstr>Amatic SC</vt:lpstr>
      <vt:lpstr>Roboto</vt:lpstr>
      <vt:lpstr>Roboto Light</vt:lpstr>
      <vt:lpstr>Inconsolata</vt:lpstr>
      <vt:lpstr>Roboto Medium</vt:lpstr>
      <vt:lpstr>Roboto Thin</vt:lpstr>
      <vt:lpstr>Simple Light</vt:lpstr>
      <vt:lpstr>UCF - Theme</vt:lpstr>
      <vt:lpstr>Lesson 1.3</vt:lpstr>
      <vt:lpstr>Admin Items</vt:lpstr>
      <vt:lpstr>Homework Assignment Tips</vt:lpstr>
      <vt:lpstr>Most Important of All</vt:lpstr>
      <vt:lpstr>Warning!</vt:lpstr>
      <vt:lpstr>Brace Yourselves</vt:lpstr>
      <vt:lpstr>Don’t expect to understand everything at once. Today is all about getting immersed.  </vt:lpstr>
      <vt:lpstr>CSS Recap</vt:lpstr>
      <vt:lpstr>Critical Question: What is CSS? </vt:lpstr>
      <vt:lpstr>HTML and CSS Definitions</vt:lpstr>
      <vt:lpstr>HTML/CSS Analogy</vt:lpstr>
      <vt:lpstr>Basic HTML Page (No CSS)</vt:lpstr>
      <vt:lpstr>Basic HTML Page (No CSS)</vt:lpstr>
      <vt:lpstr>Critical Question: How Do We Style HTML?</vt:lpstr>
      <vt:lpstr>CSS Syntax</vt:lpstr>
      <vt:lpstr>Selectors</vt:lpstr>
      <vt:lpstr>CSS Selectors</vt:lpstr>
      <vt:lpstr>Questions?</vt:lpstr>
      <vt:lpstr>Relative File Paths</vt:lpstr>
      <vt:lpstr>Relative File Paths</vt:lpstr>
      <vt:lpstr>Relative File Paths</vt:lpstr>
      <vt:lpstr>Absolutely No Absolute Paths</vt:lpstr>
      <vt:lpstr>Activity:  Relative File Paths</vt:lpstr>
      <vt:lpstr>Activity: 1-RelativePaths-Activity</vt:lpstr>
      <vt:lpstr>Box Model</vt:lpstr>
      <vt:lpstr>Boxes Upon Boxes</vt:lpstr>
      <vt:lpstr>Activity: Box Model</vt:lpstr>
      <vt:lpstr>Activity: Boxes Upon Boxes</vt:lpstr>
      <vt:lpstr>Activity: Box Model</vt:lpstr>
      <vt:lpstr>We Be Floatin’</vt:lpstr>
      <vt:lpstr>Warning The next few topics are fairly tricky but also very important. Time to channel that inner genius!   </vt:lpstr>
      <vt:lpstr>The Concept of Flow</vt:lpstr>
      <vt:lpstr>Analogy: Flow and MS Word</vt:lpstr>
      <vt:lpstr>Block Elements </vt:lpstr>
      <vt:lpstr>Block Elements vs. In-line Elements 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Floats</vt:lpstr>
      <vt:lpstr>A Fantastic Guide to Floats</vt:lpstr>
      <vt:lpstr>Activity:  Float Layout</vt:lpstr>
      <vt:lpstr>Activity: Float Layout</vt:lpstr>
      <vt:lpstr>Activity: Float Layout</vt:lpstr>
      <vt:lpstr>Good work!</vt:lpstr>
      <vt:lpstr>Floats in CSS</vt:lpstr>
      <vt:lpstr>PowerPoint Presentation</vt:lpstr>
      <vt:lpstr>CSS Positioning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CSS Positioning Layout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Spencer Shadley</cp:lastModifiedBy>
  <cp:revision>11</cp:revision>
  <dcterms:modified xsi:type="dcterms:W3CDTF">2019-11-15T21:33:07Z</dcterms:modified>
</cp:coreProperties>
</file>